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58" r:id="rId3"/>
    <p:sldId id="282" r:id="rId4"/>
    <p:sldId id="272" r:id="rId5"/>
    <p:sldId id="274" r:id="rId6"/>
    <p:sldId id="273" r:id="rId7"/>
    <p:sldId id="276" r:id="rId8"/>
    <p:sldId id="285" r:id="rId9"/>
    <p:sldId id="286" r:id="rId10"/>
    <p:sldId id="261" r:id="rId11"/>
    <p:sldId id="288" r:id="rId1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2E6"/>
    <a:srgbClr val="6C757D"/>
    <a:srgbClr val="F6F6F6"/>
    <a:srgbClr val="69A3D1"/>
    <a:srgbClr val="FFFF00"/>
    <a:srgbClr val="000000"/>
    <a:srgbClr val="F8FAFB"/>
    <a:srgbClr val="F2F2F2"/>
    <a:srgbClr val="2078B4"/>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87823"/>
  </p:normalViewPr>
  <p:slideViewPr>
    <p:cSldViewPr snapToGrid="0">
      <p:cViewPr varScale="1">
        <p:scale>
          <a:sx n="99" d="100"/>
          <a:sy n="99" d="100"/>
        </p:scale>
        <p:origin x="1216" y="176"/>
      </p:cViewPr>
      <p:guideLst/>
    </p:cSldViewPr>
  </p:slideViewPr>
  <p:notesTextViewPr>
    <p:cViewPr>
      <p:scale>
        <a:sx n="85" d="100"/>
        <a:sy n="85" d="100"/>
      </p:scale>
      <p:origin x="0" y="-80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12.12.2025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F8D58-9FA6-34C8-2E92-BFC3B74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181CD-AD59-4A1F-59EE-5921647F2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DD82F-89AC-218E-8971-97D2B347364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CC34A1C4-1EF3-6F84-5435-E50300C52ABC}"/>
              </a:ext>
            </a:extLst>
          </p:cNvPr>
          <p:cNvSpPr>
            <a:spLocks noGrp="1"/>
          </p:cNvSpPr>
          <p:nvPr>
            <p:ph type="sldNum" sz="quarter" idx="5"/>
          </p:nvPr>
        </p:nvSpPr>
        <p:spPr/>
        <p:txBody>
          <a:bodyPr/>
          <a:lstStyle/>
          <a:p>
            <a:fld id="{BB4DE3FC-14ED-5948-9E31-414629202971}" type="slidenum">
              <a:rPr lang="en-CH" smtClean="0"/>
              <a:t>11</a:t>
            </a:fld>
            <a:endParaRPr lang="en-CH"/>
          </a:p>
        </p:txBody>
      </p:sp>
    </p:spTree>
    <p:extLst>
      <p:ext uri="{BB962C8B-B14F-4D97-AF65-F5344CB8AC3E}">
        <p14:creationId xmlns:p14="http://schemas.microsoft.com/office/powerpoint/2010/main" val="95054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Note:</a:t>
            </a: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pPr>
              <a:buNone/>
            </a:pPr>
            <a:r>
              <a:rPr lang="en-GB" dirty="0">
                <a:solidFill>
                  <a:srgbClr val="000000"/>
                </a:solidFill>
                <a:effectLst/>
                <a:latin typeface="Helvetica" pitchFamily="2" charset="0"/>
              </a:rPr>
              <a:t>Note:</a:t>
            </a:r>
          </a:p>
          <a:p>
            <a:r>
              <a:rPr lang="en-GB" sz="1200" kern="1200" dirty="0">
                <a:solidFill>
                  <a:schemeClr val="tx1"/>
                </a:solidFill>
                <a:effectLst/>
                <a:latin typeface="+mn-lt"/>
                <a:ea typeface="+mn-ea"/>
                <a:cs typeface="+mn-cs"/>
              </a:rPr>
              <a:t>Trade Policy Uncertainty Index reflects the frequency of articles in American newspapers that discuss policy-related economic uncertainty and also contain one or more references to trade policy.</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a:t>
            </a:r>
            <a:r>
              <a:rPr lang="en-GB">
                <a:solidFill>
                  <a:srgbClr val="000000"/>
                </a:solidFill>
                <a:effectLst/>
                <a:latin typeface="Helvetica" pitchFamily="2" charset="0"/>
              </a:rPr>
              <a:t>Rising global trade uncertainty poses short- and long-term employment risks, notably for countries and sectors more reliant on international trade.” European Commission (2025, </a:t>
            </a:r>
            <a:r>
              <a:rPr lang="en-GB" b="0" i="0" u="sng">
                <a:effectLst/>
                <a:latin typeface="Inter"/>
              </a:rPr>
              <a:t>Labour Market and Wage Developments in Europe</a:t>
            </a:r>
            <a:r>
              <a:rPr lang="en-GB" b="0" i="0" u="none" strike="noStrike">
                <a:solidFill>
                  <a:srgbClr val="00002E"/>
                </a:solidFill>
                <a:effectLst/>
                <a:latin typeface="Inter"/>
              </a:rPr>
              <a:t> report</a:t>
            </a:r>
            <a:r>
              <a:rPr lang="en-GB">
                <a:solidFill>
                  <a:srgbClr val="000000"/>
                </a:solidFill>
                <a:effectLst/>
                <a:latin typeface="Helvetica" pitchFamily="2" charset="0"/>
              </a:rPr>
              <a:t>)</a:t>
            </a:r>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8F57-9706-C2B2-61B5-77CFD4C74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0527D-4557-AF73-FFC1-CBB83EF07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EE400-A528-17EB-7316-6DBF58B7ECA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8AC00FD9-754D-DF0C-A1BC-044DF6906CF3}"/>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49562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BD4F-D9E6-3A27-038A-802E613B1C2A}"/>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012DE469-BD97-E987-65CD-8610DADCC0BD}"/>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3D81EE40-440D-3A7B-64C1-E91DFA47841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11</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DD744D-BD34-05B3-2A20-9D5132ADA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292D24-F1D7-4AE2-5E89-7B2DB2EE865D}"/>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9E8BD1A-B2FD-5C2E-701C-89A2A63BFB4E}"/>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098314D-72BE-F916-8442-1E6B6E7F19D2}"/>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A27C4369-D89E-76A9-DCB4-EEFEED0C29C1}"/>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24FE13A4-E52A-4155-C2EE-97A16972B14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EFE99BB3-D7B1-7713-D511-6D26400AFE95}"/>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E9DCFF7F-BF3C-6DA8-15FB-A5D1055FA860}"/>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10" name="Picture 9">
            <a:extLst>
              <a:ext uri="{FF2B5EF4-FFF2-40B4-BE49-F238E27FC236}">
                <a16:creationId xmlns:a16="http://schemas.microsoft.com/office/drawing/2014/main" id="{D3BF5057-9B18-F9FA-B084-5F19382AFE8B}"/>
              </a:ext>
            </a:extLst>
          </p:cNvPr>
          <p:cNvPicPr>
            <a:picLocks noChangeAspect="1"/>
          </p:cNvPicPr>
          <p:nvPr/>
        </p:nvPicPr>
        <p:blipFill>
          <a:blip r:embed="rId4"/>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54F8D4F9-3046-A6F5-D6B3-B82D8BFA5A8A}"/>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3AD4979-A131-D024-D9A6-F87C38CCB601}"/>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APPENDIX</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774A4970-F311-5586-8A4E-5F5CC0131FF9}"/>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D3A74226-D3C8-9E8B-90F5-F1CA405D9C15}"/>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2CB3A513-9979-B492-F348-5C011D1955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FAEFFB17-3118-3E2D-0A97-E15AE70D841F}"/>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209368DF-943E-2725-5820-4B320E687014}"/>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4929D13-FBA7-FAA6-B267-109DABA58B67}"/>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4A9ECA-F595-E502-ED1A-559BF2B0ACCB}"/>
              </a:ext>
            </a:extLst>
          </p:cNvPr>
          <p:cNvGrpSpPr/>
          <p:nvPr/>
        </p:nvGrpSpPr>
        <p:grpSpPr>
          <a:xfrm>
            <a:off x="273755" y="3154976"/>
            <a:ext cx="9619128" cy="2377176"/>
            <a:chOff x="273755" y="3154976"/>
            <a:chExt cx="9619128" cy="2377176"/>
          </a:xfrm>
        </p:grpSpPr>
        <p:pic>
          <p:nvPicPr>
            <p:cNvPr id="8" name="Picture 7">
              <a:extLst>
                <a:ext uri="{FF2B5EF4-FFF2-40B4-BE49-F238E27FC236}">
                  <a16:creationId xmlns:a16="http://schemas.microsoft.com/office/drawing/2014/main" id="{DBD9B47C-3362-73B5-62E0-9BD10D92DADC}"/>
                </a:ext>
              </a:extLst>
            </p:cNvPr>
            <p:cNvPicPr>
              <a:picLocks noChangeAspect="1"/>
            </p:cNvPicPr>
            <p:nvPr/>
          </p:nvPicPr>
          <p:blipFill>
            <a:blip r:embed="rId5"/>
            <a:srcRect t="6942" b="50219"/>
            <a:stretch>
              <a:fillRect/>
            </a:stretch>
          </p:blipFill>
          <p:spPr>
            <a:xfrm>
              <a:off x="467257" y="3688904"/>
              <a:ext cx="5088405" cy="1528340"/>
            </a:xfrm>
            <a:prstGeom prst="rect">
              <a:avLst/>
            </a:prstGeom>
          </p:spPr>
        </p:pic>
        <p:sp>
          <p:nvSpPr>
            <p:cNvPr id="34" name="TextBox 33">
              <a:extLst>
                <a:ext uri="{FF2B5EF4-FFF2-40B4-BE49-F238E27FC236}">
                  <a16:creationId xmlns:a16="http://schemas.microsoft.com/office/drawing/2014/main" id="{58E4794D-E1C1-F740-669C-9142B2CDD1D6}"/>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5EE38241-DA6F-E1F6-07A4-5806013D56F7}"/>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175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pic>
        <p:nvPicPr>
          <p:cNvPr id="8" name="Picture 7">
            <a:extLst>
              <a:ext uri="{FF2B5EF4-FFF2-40B4-BE49-F238E27FC236}">
                <a16:creationId xmlns:a16="http://schemas.microsoft.com/office/drawing/2014/main" id="{136981C3-B47C-8309-1E52-45CE22F817EA}"/>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A3B80BC-770F-CC33-E2A7-47DFAF8ACCA2}"/>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2DD64FA-C682-79BC-BE9E-7B61631701C5}"/>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9" name="Picture 8">
            <a:extLst>
              <a:ext uri="{FF2B5EF4-FFF2-40B4-BE49-F238E27FC236}">
                <a16:creationId xmlns:a16="http://schemas.microsoft.com/office/drawing/2014/main" id="{EFEE7B84-4B3A-D8D4-8420-4037A9D4AC86}"/>
              </a:ext>
            </a:extLst>
          </p:cNvPr>
          <p:cNvPicPr>
            <a:picLocks noChangeAspect="1"/>
          </p:cNvPicPr>
          <p:nvPr/>
        </p:nvPicPr>
        <p:blipFill>
          <a:blip r:embed="rId4"/>
          <a:stretch>
            <a:fillRect/>
          </a:stretch>
        </p:blipFill>
        <p:spPr>
          <a:xfrm>
            <a:off x="363066" y="1284801"/>
            <a:ext cx="6191003" cy="4952802"/>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798FD0EB-299F-513E-5E13-9A15DBD59C2C}"/>
              </a:ext>
            </a:extLst>
          </p:cNvPr>
          <p:cNvGrpSpPr/>
          <p:nvPr/>
        </p:nvGrpSpPr>
        <p:grpSpPr>
          <a:xfrm>
            <a:off x="8235481" y="1105232"/>
            <a:ext cx="3671918" cy="751057"/>
            <a:chOff x="4086109" y="5705841"/>
            <a:chExt cx="3671918" cy="751057"/>
          </a:xfrm>
        </p:grpSpPr>
        <p:sp>
          <p:nvSpPr>
            <p:cNvPr id="66" name="Text 18">
              <a:extLst>
                <a:ext uri="{FF2B5EF4-FFF2-40B4-BE49-F238E27FC236}">
                  <a16:creationId xmlns:a16="http://schemas.microsoft.com/office/drawing/2014/main" id="{274498F2-0207-5AD3-96E0-0E3D692EF8B6}"/>
                </a:ext>
              </a:extLst>
            </p:cNvPr>
            <p:cNvSpPr/>
            <p:nvPr/>
          </p:nvSpPr>
          <p:spPr>
            <a:xfrm>
              <a:off x="4088320" y="5705841"/>
              <a:ext cx="3669707"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7" name="Shape 19">
              <a:extLst>
                <a:ext uri="{FF2B5EF4-FFF2-40B4-BE49-F238E27FC236}">
                  <a16:creationId xmlns:a16="http://schemas.microsoft.com/office/drawing/2014/main" id="{50A5BE56-6211-0F28-822D-B568F04B32E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1E88840-166E-2ED7-48C0-5891A58F100E}"/>
              </a:ext>
            </a:extLst>
          </p:cNvPr>
          <p:cNvGrpSpPr/>
          <p:nvPr/>
        </p:nvGrpSpPr>
        <p:grpSpPr>
          <a:xfrm>
            <a:off x="366767" y="1105348"/>
            <a:ext cx="3428372" cy="751057"/>
            <a:chOff x="4086109" y="5705841"/>
            <a:chExt cx="3428372" cy="751057"/>
          </a:xfrm>
        </p:grpSpPr>
        <p:sp>
          <p:nvSpPr>
            <p:cNvPr id="58" name="Text 18">
              <a:extLst>
                <a:ext uri="{FF2B5EF4-FFF2-40B4-BE49-F238E27FC236}">
                  <a16:creationId xmlns:a16="http://schemas.microsoft.com/office/drawing/2014/main" id="{ACB8B0B4-4807-C5D3-B915-1362361F0306}"/>
                </a:ext>
              </a:extLst>
            </p:cNvPr>
            <p:cNvSpPr/>
            <p:nvPr/>
          </p:nvSpPr>
          <p:spPr>
            <a:xfrm>
              <a:off x="4088321" y="5705841"/>
              <a:ext cx="3426160"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Shape 19">
              <a:extLst>
                <a:ext uri="{FF2B5EF4-FFF2-40B4-BE49-F238E27FC236}">
                  <a16:creationId xmlns:a16="http://schemas.microsoft.com/office/drawing/2014/main" id="{9D0ADB90-55C7-DCB8-2696-FD152D11300B}"/>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FAEBC170-806F-44B4-77E9-BAFFFDF72388}"/>
              </a:ext>
            </a:extLst>
          </p:cNvPr>
          <p:cNvGrpSpPr/>
          <p:nvPr/>
        </p:nvGrpSpPr>
        <p:grpSpPr>
          <a:xfrm>
            <a:off x="4113555" y="1112649"/>
            <a:ext cx="3762082" cy="751057"/>
            <a:chOff x="4086109" y="5705841"/>
            <a:chExt cx="3762082" cy="751057"/>
          </a:xfrm>
        </p:grpSpPr>
        <p:sp>
          <p:nvSpPr>
            <p:cNvPr id="63" name="Text 18">
              <a:extLst>
                <a:ext uri="{FF2B5EF4-FFF2-40B4-BE49-F238E27FC236}">
                  <a16:creationId xmlns:a16="http://schemas.microsoft.com/office/drawing/2014/main" id="{66EB8CEC-7D25-9D91-88C7-902CDBCCE625}"/>
                </a:ext>
              </a:extLst>
            </p:cNvPr>
            <p:cNvSpPr/>
            <p:nvPr/>
          </p:nvSpPr>
          <p:spPr>
            <a:xfrm>
              <a:off x="4088320" y="5705841"/>
              <a:ext cx="3759871"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4" name="Shape 19">
              <a:extLst>
                <a:ext uri="{FF2B5EF4-FFF2-40B4-BE49-F238E27FC236}">
                  <a16:creationId xmlns:a16="http://schemas.microsoft.com/office/drawing/2014/main" id="{AE7C16A4-C644-2F11-F065-8CF76EA9E66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OUR UNDERLYING RATIONALE IS THREEFOLD</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Underlying rationale</a:t>
            </a:r>
            <a:endParaRPr lang="en-CH" dirty="0">
              <a:solidFill>
                <a:srgbClr val="69A3D1"/>
              </a:solidFill>
              <a:latin typeface="Arial" panose="020B0604020202020204" pitchFamily="34" charset="0"/>
              <a:cs typeface="Arial" panose="020B0604020202020204" pitchFamily="34" charset="0"/>
            </a:endParaRPr>
          </a:p>
        </p:txBody>
      </p:sp>
      <p:sp>
        <p:nvSpPr>
          <p:cNvPr id="9" name="Text 7">
            <a:extLst>
              <a:ext uri="{FF2B5EF4-FFF2-40B4-BE49-F238E27FC236}">
                <a16:creationId xmlns:a16="http://schemas.microsoft.com/office/drawing/2014/main" id="{8798FA39-7AFB-57C7-A4D3-96E5BE6165A7}"/>
              </a:ext>
            </a:extLst>
          </p:cNvPr>
          <p:cNvSpPr/>
          <p:nvPr/>
        </p:nvSpPr>
        <p:spPr>
          <a:xfrm>
            <a:off x="471843" y="1192458"/>
            <a:ext cx="3458956" cy="66394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present a significant downside risk</a:t>
            </a:r>
          </a:p>
        </p:txBody>
      </p:sp>
      <p:sp>
        <p:nvSpPr>
          <p:cNvPr id="17" name="Text 7">
            <a:extLst>
              <a:ext uri="{FF2B5EF4-FFF2-40B4-BE49-F238E27FC236}">
                <a16:creationId xmlns:a16="http://schemas.microsoft.com/office/drawing/2014/main" id="{A73B50E6-F625-82C4-B4BD-D21FDEED75CA}"/>
              </a:ext>
            </a:extLst>
          </p:cNvPr>
          <p:cNvSpPr/>
          <p:nvPr/>
        </p:nvSpPr>
        <p:spPr>
          <a:xfrm>
            <a:off x="4266962" y="1174850"/>
            <a:ext cx="3469182" cy="681556"/>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sp>
        <p:nvSpPr>
          <p:cNvPr id="23" name="Text 7">
            <a:extLst>
              <a:ext uri="{FF2B5EF4-FFF2-40B4-BE49-F238E27FC236}">
                <a16:creationId xmlns:a16="http://schemas.microsoft.com/office/drawing/2014/main" id="{7BB45FFB-53E6-36C4-540C-6E73C2106ADC}"/>
              </a:ext>
            </a:extLst>
          </p:cNvPr>
          <p:cNvSpPr/>
          <p:nvPr/>
        </p:nvSpPr>
        <p:spPr>
          <a:xfrm>
            <a:off x="8425528" y="1193410"/>
            <a:ext cx="3530748" cy="99280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accommodative monetary policy</a:t>
            </a:r>
          </a:p>
        </p:txBody>
      </p:sp>
      <p:sp>
        <p:nvSpPr>
          <p:cNvPr id="29" name="TextBox 28">
            <a:extLst>
              <a:ext uri="{FF2B5EF4-FFF2-40B4-BE49-F238E27FC236}">
                <a16:creationId xmlns:a16="http://schemas.microsoft.com/office/drawing/2014/main" id="{48B3DA99-1403-EC93-A418-F79AC15DEB67}"/>
              </a:ext>
            </a:extLst>
          </p:cNvPr>
          <p:cNvSpPr txBox="1"/>
          <p:nvPr/>
        </p:nvSpPr>
        <p:spPr>
          <a:xfrm>
            <a:off x="350829" y="4118872"/>
            <a:ext cx="3029185"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Baker et al. (2025)</a:t>
            </a:r>
            <a:endParaRPr lang="en-GB" sz="1000" i="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78BF3AF-EA46-6629-FF4F-428D280C48D9}"/>
              </a:ext>
            </a:extLst>
          </p:cNvPr>
          <p:cNvSpPr txBox="1"/>
          <p:nvPr/>
        </p:nvSpPr>
        <p:spPr>
          <a:xfrm>
            <a:off x="389386" y="1939427"/>
            <a:ext cx="3426161"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Daily Trade </a:t>
            </a:r>
            <a:r>
              <a:rPr lang="en-GB" sz="1200" b="1" dirty="0">
                <a:solidFill>
                  <a:srgbClr val="000000"/>
                </a:solidFill>
                <a:latin typeface="Arial" panose="020B0604020202020204" pitchFamily="34" charset="0"/>
                <a:cs typeface="Arial" panose="020B0604020202020204" pitchFamily="34" charset="0"/>
              </a:rPr>
              <a:t>P</a:t>
            </a:r>
            <a:r>
              <a:rPr lang="en-GB" sz="1200" b="1" dirty="0">
                <a:solidFill>
                  <a:srgbClr val="000000"/>
                </a:solidFill>
                <a:effectLst/>
                <a:latin typeface="Arial" panose="020B0604020202020204" pitchFamily="34" charset="0"/>
                <a:cs typeface="Arial" panose="020B0604020202020204" pitchFamily="34" charset="0"/>
              </a:rPr>
              <a:t>olicy </a:t>
            </a:r>
            <a:r>
              <a:rPr lang="en-GB" sz="1200" b="1" dirty="0">
                <a:solidFill>
                  <a:srgbClr val="000000"/>
                </a:solidFill>
                <a:latin typeface="Arial" panose="020B0604020202020204" pitchFamily="34" charset="0"/>
                <a:cs typeface="Arial" panose="020B0604020202020204" pitchFamily="34" charset="0"/>
              </a:rPr>
              <a:t>U</a:t>
            </a:r>
            <a:r>
              <a:rPr lang="en-GB" sz="1200" b="1" dirty="0">
                <a:solidFill>
                  <a:srgbClr val="000000"/>
                </a:solidFill>
                <a:effectLst/>
                <a:latin typeface="Arial" panose="020B0604020202020204" pitchFamily="34" charset="0"/>
                <a:cs typeface="Arial" panose="020B0604020202020204" pitchFamily="34" charset="0"/>
              </a:rPr>
              <a:t>ncertainty</a:t>
            </a:r>
          </a:p>
          <a:p>
            <a:pPr>
              <a:buNone/>
            </a:pPr>
            <a:r>
              <a:rPr lang="en-GB" sz="1200" dirty="0">
                <a:solidFill>
                  <a:srgbClr val="6C757D"/>
                </a:solidFill>
                <a:effectLst/>
                <a:latin typeface="Arial" panose="020B0604020202020204" pitchFamily="34" charset="0"/>
                <a:cs typeface="Arial" panose="020B0604020202020204" pitchFamily="34" charset="0"/>
              </a:rPr>
              <a:t>(US news-based metric, 7-day average)</a:t>
            </a:r>
          </a:p>
        </p:txBody>
      </p:sp>
      <p:pic>
        <p:nvPicPr>
          <p:cNvPr id="31" name="Picture 30">
            <a:extLst>
              <a:ext uri="{FF2B5EF4-FFF2-40B4-BE49-F238E27FC236}">
                <a16:creationId xmlns:a16="http://schemas.microsoft.com/office/drawing/2014/main" id="{E6F27BD8-16C3-6F44-A1A1-1A97AFDC0251}"/>
              </a:ext>
            </a:extLst>
          </p:cNvPr>
          <p:cNvPicPr>
            <a:picLocks noChangeAspect="1"/>
          </p:cNvPicPr>
          <p:nvPr/>
        </p:nvPicPr>
        <p:blipFill>
          <a:blip r:embed="rId4"/>
          <a:stretch>
            <a:fillRect/>
          </a:stretch>
        </p:blipFill>
        <p:spPr>
          <a:xfrm>
            <a:off x="389386" y="2429121"/>
            <a:ext cx="2990628" cy="1689751"/>
          </a:xfrm>
          <a:prstGeom prst="rect">
            <a:avLst/>
          </a:prstGeom>
        </p:spPr>
      </p:pic>
      <p:grpSp>
        <p:nvGrpSpPr>
          <p:cNvPr id="55" name="Group 54">
            <a:extLst>
              <a:ext uri="{FF2B5EF4-FFF2-40B4-BE49-F238E27FC236}">
                <a16:creationId xmlns:a16="http://schemas.microsoft.com/office/drawing/2014/main" id="{31538AC8-72CE-4E08-CA2D-9F63E28C2998}"/>
              </a:ext>
            </a:extLst>
          </p:cNvPr>
          <p:cNvGrpSpPr/>
          <p:nvPr/>
        </p:nvGrpSpPr>
        <p:grpSpPr>
          <a:xfrm>
            <a:off x="4085215" y="1955382"/>
            <a:ext cx="3509596" cy="3402875"/>
            <a:chOff x="4238622" y="1945646"/>
            <a:chExt cx="3509596" cy="3402875"/>
          </a:xfrm>
        </p:grpSpPr>
        <p:pic>
          <p:nvPicPr>
            <p:cNvPr id="32" name="Picture 31">
              <a:extLst>
                <a:ext uri="{FF2B5EF4-FFF2-40B4-BE49-F238E27FC236}">
                  <a16:creationId xmlns:a16="http://schemas.microsoft.com/office/drawing/2014/main" id="{E938399F-2B89-F616-9FE1-C4AB7B9ECB0E}"/>
                </a:ext>
              </a:extLst>
            </p:cNvPr>
            <p:cNvPicPr>
              <a:picLocks noChangeAspect="1"/>
            </p:cNvPicPr>
            <p:nvPr/>
          </p:nvPicPr>
          <p:blipFill>
            <a:blip r:embed="rId5"/>
            <a:srcRect l="4972" t="17964"/>
            <a:stretch>
              <a:fillRect/>
            </a:stretch>
          </p:blipFill>
          <p:spPr>
            <a:xfrm>
              <a:off x="4561257" y="2375939"/>
              <a:ext cx="3171281" cy="2737708"/>
            </a:xfrm>
            <a:prstGeom prst="rect">
              <a:avLst/>
            </a:prstGeom>
          </p:spPr>
        </p:pic>
        <p:sp>
          <p:nvSpPr>
            <p:cNvPr id="36" name="TextBox 35">
              <a:extLst>
                <a:ext uri="{FF2B5EF4-FFF2-40B4-BE49-F238E27FC236}">
                  <a16:creationId xmlns:a16="http://schemas.microsoft.com/office/drawing/2014/main" id="{7EDE8185-CA24-C435-4211-D7B17AEB4E5B}"/>
                </a:ext>
              </a:extLst>
            </p:cNvPr>
            <p:cNvSpPr txBox="1"/>
            <p:nvPr/>
          </p:nvSpPr>
          <p:spPr>
            <a:xfrm>
              <a:off x="4238622" y="5082275"/>
              <a:ext cx="2713589" cy="266246"/>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European Commission (2025)</a:t>
              </a:r>
            </a:p>
          </p:txBody>
        </p:sp>
        <p:sp>
          <p:nvSpPr>
            <p:cNvPr id="37" name="TextBox 36">
              <a:extLst>
                <a:ext uri="{FF2B5EF4-FFF2-40B4-BE49-F238E27FC236}">
                  <a16:creationId xmlns:a16="http://schemas.microsoft.com/office/drawing/2014/main" id="{87F8AC70-4F03-0572-6DAD-4BE4419BC35A}"/>
                </a:ext>
              </a:extLst>
            </p:cNvPr>
            <p:cNvSpPr txBox="1"/>
            <p:nvPr/>
          </p:nvSpPr>
          <p:spPr>
            <a:xfrm>
              <a:off x="4266962" y="1945646"/>
              <a:ext cx="3481256"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EU economic sentiment and expectations</a:t>
              </a:r>
            </a:p>
            <a:p>
              <a:pPr>
                <a:buNone/>
              </a:pPr>
              <a:r>
                <a:rPr lang="en-GB" sz="1200" dirty="0">
                  <a:solidFill>
                    <a:srgbClr val="6C757D"/>
                  </a:solidFill>
                  <a:effectLst/>
                  <a:latin typeface="Arial" panose="020B0604020202020204" pitchFamily="34" charset="0"/>
                  <a:cs typeface="Arial" panose="020B0604020202020204" pitchFamily="34" charset="0"/>
                </a:rPr>
                <a:t>(relative to pre-pandemic average)</a:t>
              </a:r>
            </a:p>
          </p:txBody>
        </p:sp>
      </p:grpSp>
      <p:grpSp>
        <p:nvGrpSpPr>
          <p:cNvPr id="49" name="Group 48">
            <a:extLst>
              <a:ext uri="{FF2B5EF4-FFF2-40B4-BE49-F238E27FC236}">
                <a16:creationId xmlns:a16="http://schemas.microsoft.com/office/drawing/2014/main" id="{CF91174F-7118-9EFF-BD53-E6BECC0644F7}"/>
              </a:ext>
            </a:extLst>
          </p:cNvPr>
          <p:cNvGrpSpPr/>
          <p:nvPr/>
        </p:nvGrpSpPr>
        <p:grpSpPr>
          <a:xfrm>
            <a:off x="366767" y="4419381"/>
            <a:ext cx="3477120" cy="977693"/>
            <a:chOff x="6761756" y="2987591"/>
            <a:chExt cx="5173654" cy="977693"/>
          </a:xfrm>
        </p:grpSpPr>
        <p:sp>
          <p:nvSpPr>
            <p:cNvPr id="50" name="Text 2">
              <a:extLst>
                <a:ext uri="{FF2B5EF4-FFF2-40B4-BE49-F238E27FC236}">
                  <a16:creationId xmlns:a16="http://schemas.microsoft.com/office/drawing/2014/main" id="{F8C9BD84-61FF-FF24-15FC-AB3732275FDB}"/>
                </a:ext>
              </a:extLst>
            </p:cNvPr>
            <p:cNvSpPr/>
            <p:nvPr/>
          </p:nvSpPr>
          <p:spPr>
            <a:xfrm>
              <a:off x="6761756" y="2987591"/>
              <a:ext cx="5173654" cy="927084"/>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842C6D84-0A5D-989C-7834-1287731FF735}"/>
                </a:ext>
              </a:extLst>
            </p:cNvPr>
            <p:cNvSpPr/>
            <p:nvPr/>
          </p:nvSpPr>
          <p:spPr>
            <a:xfrm>
              <a:off x="6916378" y="3067497"/>
              <a:ext cx="4914985"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grpSp>
        <p:nvGrpSpPr>
          <p:cNvPr id="52" name="Group 51">
            <a:extLst>
              <a:ext uri="{FF2B5EF4-FFF2-40B4-BE49-F238E27FC236}">
                <a16:creationId xmlns:a16="http://schemas.microsoft.com/office/drawing/2014/main" id="{D44A1E61-B2B1-7930-ACE2-4E1BF3011617}"/>
              </a:ext>
            </a:extLst>
          </p:cNvPr>
          <p:cNvGrpSpPr/>
          <p:nvPr/>
        </p:nvGrpSpPr>
        <p:grpSpPr>
          <a:xfrm>
            <a:off x="350830" y="5407160"/>
            <a:ext cx="3493058" cy="977694"/>
            <a:chOff x="6761756" y="2987590"/>
            <a:chExt cx="5197368" cy="977694"/>
          </a:xfrm>
        </p:grpSpPr>
        <p:sp>
          <p:nvSpPr>
            <p:cNvPr id="53" name="Text 2">
              <a:extLst>
                <a:ext uri="{FF2B5EF4-FFF2-40B4-BE49-F238E27FC236}">
                  <a16:creationId xmlns:a16="http://schemas.microsoft.com/office/drawing/2014/main" id="{FD6D8D44-2961-5A75-875F-B70D8F11D797}"/>
                </a:ext>
              </a:extLst>
            </p:cNvPr>
            <p:cNvSpPr/>
            <p:nvPr/>
          </p:nvSpPr>
          <p:spPr>
            <a:xfrm>
              <a:off x="6761756" y="2987590"/>
              <a:ext cx="5197368"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FD4B08CE-CAFF-C139-B380-D5D7EF973241}"/>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grpSp>
        <p:nvGrpSpPr>
          <p:cNvPr id="73" name="Group 72">
            <a:extLst>
              <a:ext uri="{FF2B5EF4-FFF2-40B4-BE49-F238E27FC236}">
                <a16:creationId xmlns:a16="http://schemas.microsoft.com/office/drawing/2014/main" id="{28F19E0A-4BDC-E75E-1769-EC20FA61C56D}"/>
              </a:ext>
            </a:extLst>
          </p:cNvPr>
          <p:cNvGrpSpPr/>
          <p:nvPr/>
        </p:nvGrpSpPr>
        <p:grpSpPr>
          <a:xfrm>
            <a:off x="4113554" y="5407160"/>
            <a:ext cx="3762084" cy="918702"/>
            <a:chOff x="6761755" y="2987590"/>
            <a:chExt cx="5597656" cy="918702"/>
          </a:xfrm>
        </p:grpSpPr>
        <p:sp>
          <p:nvSpPr>
            <p:cNvPr id="74" name="Text 2">
              <a:extLst>
                <a:ext uri="{FF2B5EF4-FFF2-40B4-BE49-F238E27FC236}">
                  <a16:creationId xmlns:a16="http://schemas.microsoft.com/office/drawing/2014/main" id="{572D92F0-659F-A09E-F86A-7DBD1F9E26F0}"/>
                </a:ext>
              </a:extLst>
            </p:cNvPr>
            <p:cNvSpPr/>
            <p:nvPr/>
          </p:nvSpPr>
          <p:spPr>
            <a:xfrm>
              <a:off x="6761755" y="2987590"/>
              <a:ext cx="5594367" cy="897787"/>
            </a:xfrm>
            <a:prstGeom prst="roundRect">
              <a:avLst>
                <a:gd name="adj" fmla="val 6098"/>
              </a:avLst>
            </a:prstGeom>
            <a:noFill/>
            <a:ln w="12700">
              <a:solidFill>
                <a:srgbClr val="DEE2E6"/>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75" name="Text 7">
              <a:extLst>
                <a:ext uri="{FF2B5EF4-FFF2-40B4-BE49-F238E27FC236}">
                  <a16:creationId xmlns:a16="http://schemas.microsoft.com/office/drawing/2014/main" id="{3FF664A7-450D-228C-E3C6-92BBFAE29ABE}"/>
                </a:ext>
              </a:extLst>
            </p:cNvPr>
            <p:cNvSpPr/>
            <p:nvPr/>
          </p:nvSpPr>
          <p:spPr>
            <a:xfrm>
              <a:off x="6916378" y="3008505"/>
              <a:ext cx="5443033"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Downside risk to employment</a:t>
              </a:r>
            </a:p>
            <a:p>
              <a:pPr>
                <a:lnSpc>
                  <a:spcPts val="1575"/>
                </a:lnSpc>
              </a:pPr>
              <a:r>
                <a:rPr lang="en-GB" sz="1400" dirty="0">
                  <a:solidFill>
                    <a:srgbClr val="000000"/>
                  </a:solidFill>
                  <a:latin typeface="Helvetica" pitchFamily="2" charset="0"/>
                </a:rPr>
                <a:t>Economic pessimism and restructuring in key sectors due to AI implementation are associated with reduction in hiring intentions</a:t>
              </a: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78" name="Shape 19">
            <a:extLst>
              <a:ext uri="{FF2B5EF4-FFF2-40B4-BE49-F238E27FC236}">
                <a16:creationId xmlns:a16="http://schemas.microsoft.com/office/drawing/2014/main" id="{B4A1AE29-76AF-EB0E-8F93-8AABB0AEC2E9}"/>
              </a:ext>
            </a:extLst>
          </p:cNvPr>
          <p:cNvSpPr/>
          <p:nvPr/>
        </p:nvSpPr>
        <p:spPr>
          <a:xfrm flipH="1">
            <a:off x="3945967"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sp>
        <p:nvSpPr>
          <p:cNvPr id="81" name="Shape 19">
            <a:extLst>
              <a:ext uri="{FF2B5EF4-FFF2-40B4-BE49-F238E27FC236}">
                <a16:creationId xmlns:a16="http://schemas.microsoft.com/office/drawing/2014/main" id="{811ECC27-3B99-7CF8-3368-EF61D8AEAF1E}"/>
              </a:ext>
            </a:extLst>
          </p:cNvPr>
          <p:cNvSpPr/>
          <p:nvPr/>
        </p:nvSpPr>
        <p:spPr>
          <a:xfrm flipH="1">
            <a:off x="8065683"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659B604E-261A-383C-7E7E-2D90FD5608CB}"/>
              </a:ext>
            </a:extLst>
          </p:cNvPr>
          <p:cNvGrpSpPr/>
          <p:nvPr/>
        </p:nvGrpSpPr>
        <p:grpSpPr>
          <a:xfrm>
            <a:off x="8195277" y="1967456"/>
            <a:ext cx="3810983" cy="4125773"/>
            <a:chOff x="8195277" y="1967456"/>
            <a:chExt cx="3810983" cy="4125773"/>
          </a:xfrm>
        </p:grpSpPr>
        <p:grpSp>
          <p:nvGrpSpPr>
            <p:cNvPr id="83" name="Group 82">
              <a:extLst>
                <a:ext uri="{FF2B5EF4-FFF2-40B4-BE49-F238E27FC236}">
                  <a16:creationId xmlns:a16="http://schemas.microsoft.com/office/drawing/2014/main" id="{A97DB9DD-5013-0C68-7BB2-03A15369A377}"/>
                </a:ext>
              </a:extLst>
            </p:cNvPr>
            <p:cNvGrpSpPr/>
            <p:nvPr/>
          </p:nvGrpSpPr>
          <p:grpSpPr>
            <a:xfrm>
              <a:off x="8268423" y="2570049"/>
              <a:ext cx="3608244" cy="3523180"/>
              <a:chOff x="8282178" y="1689361"/>
              <a:chExt cx="3608244" cy="3523180"/>
            </a:xfrm>
          </p:grpSpPr>
          <p:pic>
            <p:nvPicPr>
              <p:cNvPr id="72" name="Picture 71">
                <a:extLst>
                  <a:ext uri="{FF2B5EF4-FFF2-40B4-BE49-F238E27FC236}">
                    <a16:creationId xmlns:a16="http://schemas.microsoft.com/office/drawing/2014/main" id="{F764BEAC-00E4-15AA-C057-08BA4072F236}"/>
                  </a:ext>
                </a:extLst>
              </p:cNvPr>
              <p:cNvPicPr>
                <a:picLocks noChangeAspect="1"/>
              </p:cNvPicPr>
              <p:nvPr/>
            </p:nvPicPr>
            <p:blipFill>
              <a:blip r:embed="rId6"/>
              <a:srcRect t="8892"/>
              <a:stretch>
                <a:fillRect/>
              </a:stretch>
            </p:blipFill>
            <p:spPr>
              <a:xfrm>
                <a:off x="8282178" y="1689361"/>
                <a:ext cx="3608244" cy="3287404"/>
              </a:xfrm>
              <a:prstGeom prst="rect">
                <a:avLst/>
              </a:prstGeom>
            </p:spPr>
          </p:pic>
          <p:sp>
            <p:nvSpPr>
              <p:cNvPr id="82" name="TextBox 81">
                <a:extLst>
                  <a:ext uri="{FF2B5EF4-FFF2-40B4-BE49-F238E27FC236}">
                    <a16:creationId xmlns:a16="http://schemas.microsoft.com/office/drawing/2014/main" id="{BED63B4D-DB41-58BB-5C36-DDE6017D0C85}"/>
                  </a:ext>
                </a:extLst>
              </p:cNvPr>
              <p:cNvSpPr txBox="1"/>
              <p:nvPr/>
            </p:nvSpPr>
            <p:spPr>
              <a:xfrm>
                <a:off x="8412798" y="4956381"/>
                <a:ext cx="2894221"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Own Calculations, ECB SPF (2025)</a:t>
                </a:r>
              </a:p>
            </p:txBody>
          </p:sp>
        </p:grpSp>
        <p:sp>
          <p:nvSpPr>
            <p:cNvPr id="84" name="TextBox 83">
              <a:extLst>
                <a:ext uri="{FF2B5EF4-FFF2-40B4-BE49-F238E27FC236}">
                  <a16:creationId xmlns:a16="http://schemas.microsoft.com/office/drawing/2014/main" id="{B1788607-B5F4-0F4D-27DF-66879F955ECA}"/>
                </a:ext>
              </a:extLst>
            </p:cNvPr>
            <p:cNvSpPr txBox="1"/>
            <p:nvPr/>
          </p:nvSpPr>
          <p:spPr>
            <a:xfrm>
              <a:off x="8195277" y="1967456"/>
              <a:ext cx="3810983" cy="461665"/>
            </a:xfrm>
            <a:prstGeom prst="rect">
              <a:avLst/>
            </a:prstGeom>
            <a:noFill/>
          </p:spPr>
          <p:txBody>
            <a:bodyPr wrap="square">
              <a:spAutoFit/>
            </a:bodyPr>
            <a:lstStyle/>
            <a:p>
              <a:pPr>
                <a:buNone/>
              </a:pPr>
              <a:r>
                <a:rPr lang="en-GB" sz="1200" b="1" dirty="0">
                  <a:solidFill>
                    <a:srgbClr val="000000"/>
                  </a:solidFill>
                  <a:latin typeface="Arial" panose="020B0604020202020204" pitchFamily="34" charset="0"/>
                  <a:cs typeface="Arial" panose="020B0604020202020204" pitchFamily="34" charset="0"/>
                </a:rPr>
                <a:t>Policy Rate, Inflation, and Output gap Forecasts</a:t>
              </a:r>
            </a:p>
            <a:p>
              <a:pPr>
                <a:buNone/>
              </a:pPr>
              <a:r>
                <a:rPr lang="en-GB" sz="1200" dirty="0">
                  <a:solidFill>
                    <a:srgbClr val="6C757D"/>
                  </a:solidFill>
                  <a:effectLst/>
                  <a:latin typeface="Arial" panose="020B0604020202020204" pitchFamily="34" charset="0"/>
                  <a:cs typeface="Arial" panose="020B0604020202020204" pitchFamily="34" charset="0"/>
                </a:rPr>
                <a:t>(Comparison with ECB SPF)</a:t>
              </a:r>
            </a:p>
          </p:txBody>
        </p:sp>
      </p:gr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2C09-D6FD-3631-B9C8-95797C72E2F0}"/>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89F72BDC-580B-712F-2D2F-59C2D4F5596F}"/>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73FCC6F-F82B-324F-FC3A-A9D50397A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1350EE-B1A1-E637-F7E7-415796A678BA}"/>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D2B0FE1-A59A-647F-8DBB-A305D3255190}"/>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7E259655-D264-8267-90B0-4903F21017F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Conclusion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5E9E71D-E786-8424-E789-DF8177BD2DE8}"/>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2EDE3B70-66EE-AB7D-948F-A92A28876D6C}"/>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5C83DB05-D262-836D-57A5-F58F989032DC}"/>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62E41ACE-52E0-BD86-2FA4-AF1382C112FA}"/>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A75AA24C-E88F-E70E-A9E8-99C4F2568961}"/>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135226BC-184C-E0E2-D82E-FD09B0C7DADD}"/>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D85740B7-CE41-6245-354A-002432F8D578}"/>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EE056A2-D5B5-7A88-9838-A53D2F7033A3}"/>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55C0830C-388E-47D3-CE1C-9466BA39924A}"/>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B45EF555-1051-FDE5-229B-E16A95D575B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93625E81-4757-8163-F701-8E5D3D39D98E}"/>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01DC3498-D326-A78B-59A4-179DC8AE27B8}"/>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9977F90D-D684-56C2-BAB0-E17C75675E93}"/>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F8BD9198-6471-75DC-BC55-CFA20A5B1202}"/>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BB3B59B0-FF5E-0EEE-8A93-ADEC89A54D5F}"/>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25369D6C-DF5E-CDD7-869E-25945985606E}"/>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F55609E-A160-23C9-0EEB-BAF9F3F94C9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E6FBBBE-21F8-FEB9-A618-57F59B0B7C79}"/>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1E79C5D6-6C87-2F0B-5C63-AB5E8556F6F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F2DF30F1-A480-DA37-F9D7-936A1073DE53}"/>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AF9D0A95-B22F-2F79-D823-736AD5E8AF94}"/>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8B10C4CA-DDD4-AE60-89F6-8E92EBC53080}"/>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FCD63D21-CA01-065E-E89B-04F396EBDFB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CEE86D47-58EA-B3E6-9629-99267A68F033}"/>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FF807335-D46A-3F56-03D1-F4A89646F5D3}"/>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E2A599E-0E56-69F5-6FAB-7EE125A27EFA}"/>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1A6AC94C-EDBA-8CE2-D352-98B70E4196AF}"/>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A2100AAC-3DE0-885C-8B7C-B982A0A077CC}"/>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690BAA7-6E38-C3F4-DB9B-B0497393A093}"/>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A76DAEE4-33BD-D83D-5619-949148E25A32}"/>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319CB707-FFBE-23F9-1F43-05CACD670FAF}"/>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9655E931-C1EA-AC2F-41BC-7BBF1FBE34E8}"/>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3766615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15748</TotalTime>
  <Words>1690</Words>
  <Application>Microsoft Macintosh PowerPoint</Application>
  <PresentationFormat>Widescreen</PresentationFormat>
  <Paragraphs>182</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Helvetica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Benoît Goye</cp:lastModifiedBy>
  <cp:revision>66</cp:revision>
  <dcterms:created xsi:type="dcterms:W3CDTF">2025-11-23T14:21:46Z</dcterms:created>
  <dcterms:modified xsi:type="dcterms:W3CDTF">2025-12-12T16:25:04Z</dcterms:modified>
</cp:coreProperties>
</file>